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1"/>
  </p:sldMasterIdLst>
  <p:sldIdLst>
    <p:sldId id="256" r:id="rId2"/>
    <p:sldId id="257" r:id="rId3"/>
    <p:sldId id="279" r:id="rId4"/>
    <p:sldId id="258" r:id="rId5"/>
    <p:sldId id="259" r:id="rId6"/>
    <p:sldId id="261" r:id="rId7"/>
    <p:sldId id="262" r:id="rId8"/>
    <p:sldId id="268" r:id="rId9"/>
    <p:sldId id="263" r:id="rId10"/>
    <p:sldId id="264" r:id="rId11"/>
    <p:sldId id="269" r:id="rId12"/>
    <p:sldId id="278" r:id="rId13"/>
    <p:sldId id="27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00"/>
    <a:srgbClr val="CCDBA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76" autoAdjust="0"/>
    <p:restoredTop sz="82421" autoAdjust="0"/>
  </p:normalViewPr>
  <p:slideViewPr>
    <p:cSldViewPr snapToGrid="0">
      <p:cViewPr>
        <p:scale>
          <a:sx n="50" d="100"/>
          <a:sy n="50" d="100"/>
        </p:scale>
        <p:origin x="-1440" y="-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65000">
              <a:schemeClr val="accent3">
                <a:lumMod val="40000"/>
                <a:lumOff val="6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11/18/2022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3657" y="1847850"/>
            <a:ext cx="10972800" cy="1828800"/>
          </a:xfrm>
        </p:spPr>
        <p:txBody>
          <a:bodyPr>
            <a:normAutofit fontScale="90000"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Проект</a:t>
            </a:r>
            <a:r>
              <a:rPr lang="en-US" sz="7200" dirty="0" smtClean="0">
                <a:solidFill>
                  <a:srgbClr val="FF0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rgbClr val="FFC000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«Золотая  осень» </a:t>
            </a:r>
            <a:endParaRPr lang="ru-RU" sz="7200" dirty="0">
              <a:solidFill>
                <a:srgbClr val="FFC000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3541248"/>
            <a:ext cx="8534400" cy="1752600"/>
          </a:xfrm>
        </p:spPr>
        <p:txBody>
          <a:bodyPr>
            <a:noAutofit/>
          </a:bodyPr>
          <a:lstStyle/>
          <a:p>
            <a:pPr algn="r"/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algn="r"/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lvl="0" algn="r">
              <a:buClr>
                <a:srgbClr val="90C226"/>
              </a:buClr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                                                                     </a:t>
            </a:r>
            <a:r>
              <a:rPr lang="ru-RU" sz="24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МБДОУ </a:t>
            </a:r>
            <a:r>
              <a:rPr lang="ru-RU" sz="2400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«Детский </a:t>
            </a:r>
            <a:r>
              <a:rPr lang="ru-RU" sz="24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сад» </a:t>
            </a:r>
          </a:p>
          <a:p>
            <a:pPr lvl="0" algn="r">
              <a:buClr>
                <a:srgbClr val="90C226"/>
              </a:buClr>
            </a:pPr>
            <a:r>
              <a:rPr lang="ru-RU" sz="28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младше-средняя </a:t>
            </a:r>
            <a:r>
              <a:rPr lang="ru-RU" sz="24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группа                                                              </a:t>
            </a:r>
            <a:endParaRPr lang="ru-RU" sz="2800" dirty="0" smtClean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воспитатель Васильева Н.В.</a:t>
            </a:r>
            <a:endParaRPr lang="ru-RU" sz="2800" dirty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891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38849" y="1504950"/>
            <a:ext cx="5886451" cy="44767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Во время прогулке наблюдаем  с детьми за осенними изменениями в природе ,поведением птиц,</a:t>
            </a:r>
            <a:r>
              <a:rPr lang="en-US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насекомых</a:t>
            </a:r>
          </a:p>
        </p:txBody>
      </p:sp>
      <p:pic>
        <p:nvPicPr>
          <p:cNvPr id="4" name="Рисунок 3" descr="C:\Users\Наталья\Downloads\166732821604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451" y="476250"/>
            <a:ext cx="5524500" cy="5786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07673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6900" y="171450"/>
            <a:ext cx="5924549" cy="564167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800" b="1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endParaRPr lang="en-US" b="1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endParaRPr lang="en-US" sz="2800" b="1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r>
              <a:rPr lang="en-US" sz="2800" b="1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T</a:t>
            </a:r>
            <a:r>
              <a:rPr lang="ru-RU" sz="2800" b="1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руд в природе,  является  одним  из методов ознакомления дошкольников с природой.</a:t>
            </a:r>
          </a:p>
        </p:txBody>
      </p:sp>
      <p:pic>
        <p:nvPicPr>
          <p:cNvPr id="5" name="Рисунок 4" descr="C:\Users\Наталья\Downloads\1667328788590.jpe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" y="361951"/>
            <a:ext cx="4381500" cy="5429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2888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1" y="285750"/>
            <a:ext cx="5550526" cy="62201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 </a:t>
            </a:r>
          </a:p>
          <a:p>
            <a:pPr algn="ctr">
              <a:buNone/>
            </a:pPr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Итоговое 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мероприятие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в форме 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викторины по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теме 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проекта помол</a:t>
            </a:r>
            <a:r>
              <a:rPr lang="en-US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k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о</a:t>
            </a:r>
          </a:p>
          <a:p>
            <a:pPr algn="ctr">
              <a:buNone/>
            </a:pP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систематизировать  представления детей  </a:t>
            </a:r>
            <a:endParaRPr lang="en-US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о характерных признаках  осени</a:t>
            </a:r>
            <a:r>
              <a:rPr lang="en-US" i="1" dirty="0">
                <a:solidFill>
                  <a:schemeClr val="bg1"/>
                </a:solidFill>
                <a:latin typeface="Segoe Script" panose="030B0504020000000003" pitchFamily="66" charset="0"/>
              </a:rPr>
              <a:t>.</a:t>
            </a:r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algn="ctr">
              <a:buNone/>
            </a:pP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4" name="Рисунок 3" descr="C:\Users\Наталья\Downloads\1667328850769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9100"/>
            <a:ext cx="5753100" cy="596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9550" y="1219200"/>
            <a:ext cx="8172450" cy="1329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8000" b="1" i="1" dirty="0" smtClean="0">
                <a:solidFill>
                  <a:srgbClr val="FF0000"/>
                </a:solidFill>
                <a:latin typeface="Segoe Script" panose="030B0504020000000003" pitchFamily="66" charset="0"/>
              </a:rPr>
              <a:t>СПА</a:t>
            </a:r>
            <a:r>
              <a:rPr lang="ru-RU" sz="8000" b="1" i="1" dirty="0" smtClean="0">
                <a:solidFill>
                  <a:srgbClr val="FF6600"/>
                </a:solidFill>
                <a:latin typeface="Segoe Script" panose="030B0504020000000003" pitchFamily="66" charset="0"/>
              </a:rPr>
              <a:t>СИБ</a:t>
            </a:r>
            <a:r>
              <a:rPr lang="ru-RU" sz="8000" b="1" i="1" dirty="0" smtClean="0">
                <a:solidFill>
                  <a:srgbClr val="FFFF00"/>
                </a:solidFill>
                <a:latin typeface="Segoe Script" panose="030B0504020000000003" pitchFamily="66" charset="0"/>
              </a:rPr>
              <a:t>О</a:t>
            </a:r>
            <a:r>
              <a:rPr lang="ru-RU" sz="8000" b="1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</a:t>
            </a:r>
            <a:r>
              <a:rPr lang="ru-RU" sz="8000" b="1" i="1" dirty="0" smtClean="0">
                <a:solidFill>
                  <a:srgbClr val="FFFF00"/>
                </a:solidFill>
                <a:latin typeface="Segoe Script" panose="030B0504020000000003" pitchFamily="66" charset="0"/>
              </a:rPr>
              <a:t>ЗА</a:t>
            </a:r>
            <a:r>
              <a:rPr lang="ru-RU" sz="8000" b="1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</a:t>
            </a:r>
            <a:r>
              <a:rPr lang="ru-RU" sz="8000" b="1" i="1" dirty="0" smtClean="0">
                <a:solidFill>
                  <a:srgbClr val="00B050"/>
                </a:solidFill>
                <a:latin typeface="Segoe Script" panose="030B0504020000000003" pitchFamily="66" charset="0"/>
              </a:rPr>
              <a:t>ВНИ</a:t>
            </a:r>
            <a:r>
              <a:rPr lang="ru-RU" sz="8000" b="1" i="1" dirty="0" smtClean="0">
                <a:solidFill>
                  <a:srgbClr val="0070C0"/>
                </a:solidFill>
                <a:latin typeface="Segoe Script" panose="030B0504020000000003" pitchFamily="66" charset="0"/>
              </a:rPr>
              <a:t>МАН</a:t>
            </a:r>
            <a:r>
              <a:rPr lang="ru-RU" sz="8000" b="1" i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ИЕ!</a:t>
            </a:r>
            <a:endParaRPr lang="ru-RU" sz="8000" b="1" i="1" dirty="0">
              <a:solidFill>
                <a:srgbClr val="7030A0"/>
              </a:solidFill>
              <a:latin typeface="Segoe Script" panose="030B0504020000000003" pitchFamily="66" charset="0"/>
            </a:endParaRPr>
          </a:p>
        </p:txBody>
      </p:sp>
      <p:pic>
        <p:nvPicPr>
          <p:cNvPr id="5" name="Рисунок 4" descr="C:\Users\Наталья\Downloads\1667327293107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450" y="523875"/>
            <a:ext cx="4086383" cy="5810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81914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232" y="529375"/>
            <a:ext cx="10905067" cy="5680925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200" dirty="0" smtClean="0">
                <a:latin typeface="Segoe Script" panose="030B0504020000000003" pitchFamily="66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Актуальность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   </a:t>
            </a:r>
            <a:r>
              <a:rPr lang="ru-RU" sz="24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Часто взрослые забывают понаблюдать с ребенком, полюбоваться красотой мира природы, не поддерживают детскую любознательность. Именно 4-5 лет – самое благоприятное время для накопления представлений об окружающем мире. Необходимо не только показать детям, какой прекрасный мир их окружает, но и объяснить, почему нужно беречь и любить природу.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096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Проблема</a:t>
            </a:r>
            <a:endParaRPr lang="ru-RU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085850"/>
            <a:ext cx="10972800" cy="5223510"/>
          </a:xfrm>
        </p:spPr>
        <p:txBody>
          <a:bodyPr>
            <a:normAutofit fontScale="70000" lnSpcReduction="20000"/>
          </a:bodyPr>
          <a:lstStyle/>
          <a:p>
            <a:endParaRPr lang="ru-RU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137160" indent="0" algn="just">
              <a:lnSpc>
                <a:spcPct val="120000"/>
              </a:lnSpc>
              <a:buNone/>
            </a:pPr>
            <a:r>
              <a:rPr lang="en-US" dirty="0" smtClean="0">
                <a:solidFill>
                  <a:srgbClr val="002060"/>
                </a:solidFill>
                <a:latin typeface="Segoe Script" panose="030B0504020000000003" pitchFamily="66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Segoe Script" panose="030B0504020000000003" pitchFamily="66" charset="0"/>
              </a:rPr>
              <a:t>У </a:t>
            </a:r>
            <a:r>
              <a:rPr lang="ru-RU" dirty="0">
                <a:solidFill>
                  <a:srgbClr val="002060"/>
                </a:solidFill>
                <a:latin typeface="Segoe Script" panose="030B0504020000000003" pitchFamily="66" charset="0"/>
              </a:rPr>
              <a:t>детей среднего возраста слишком маленький жизненный опыт и знания о природе. Они не знакомы с происхождением тех или иных явлений, процессов в природе, не могут ответить на интересующие их вопросы: «Зачем опадает листва? », «Куда прячутся насекомые? » и т. д. Дети только начинают познавать мир, явления природы. В этот период их жизни необходимо систематически передавать детям в увлекательной форме разнообразную информацию о времени года — осень, явлениях природы происходящих осенью, создавать опору для наблюдений: собирать природный материал для развития творчества, иллюстрации.</a:t>
            </a:r>
          </a:p>
          <a:p>
            <a:pPr marL="137160" indent="0" algn="just">
              <a:lnSpc>
                <a:spcPct val="120000"/>
              </a:lnSpc>
              <a:buNone/>
            </a:pPr>
            <a:r>
              <a:rPr lang="en-US" dirty="0" smtClean="0">
                <a:solidFill>
                  <a:srgbClr val="002060"/>
                </a:solidFill>
                <a:latin typeface="Segoe Script" panose="030B0504020000000003" pitchFamily="66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Segoe Script" panose="030B0504020000000003" pitchFamily="66" charset="0"/>
              </a:rPr>
              <a:t>Участие </a:t>
            </a:r>
            <a:r>
              <a:rPr lang="ru-RU" dirty="0">
                <a:solidFill>
                  <a:srgbClr val="002060"/>
                </a:solidFill>
                <a:latin typeface="Segoe Script" panose="030B0504020000000003" pitchFamily="66" charset="0"/>
              </a:rPr>
              <a:t>детей в этом проекте позволит ознакомить их с представлением об осени — как времени года, её характерных признаках, развить творческие способности, поисковую деятельность, связную речь.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7427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668"/>
            <a:ext cx="10828866" cy="6413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b="1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Цель проекта</a:t>
            </a:r>
          </a:p>
          <a:p>
            <a:pPr marL="0" indent="0" algn="ctr">
              <a:buNone/>
            </a:pPr>
            <a:endParaRPr lang="ru-RU" sz="1050" i="1" dirty="0" smtClean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32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Расширять и систематизировать знание детей об осени, как о времени года    </a:t>
            </a:r>
            <a:endParaRPr lang="ru-RU" sz="2400" i="1" dirty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666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284" y="173596"/>
            <a:ext cx="10847916" cy="6542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Задачи:</a:t>
            </a:r>
          </a:p>
          <a:p>
            <a:pPr marL="0" indent="0" algn="ctr">
              <a:buNone/>
            </a:pPr>
            <a:r>
              <a:rPr lang="ru-RU" sz="26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-</a:t>
            </a:r>
            <a:r>
              <a:rPr lang="ru-RU" sz="26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продолжить знакомить детей с понятием «время года – осень», с сезонными изменениями в природе происходящими осенью;</a:t>
            </a:r>
          </a:p>
          <a:p>
            <a:pPr marL="0" indent="0" algn="ctr">
              <a:buNone/>
            </a:pPr>
            <a:r>
              <a:rPr lang="ru-RU" sz="26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- расширить представление </a:t>
            </a:r>
            <a:r>
              <a:rPr lang="ru-RU" sz="26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о растениях </a:t>
            </a:r>
            <a:r>
              <a:rPr lang="ru-RU" sz="26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нас окружающих;</a:t>
            </a:r>
          </a:p>
          <a:p>
            <a:pPr marL="0" indent="0" algn="ctr">
              <a:buNone/>
            </a:pPr>
            <a:r>
              <a:rPr lang="ru-RU" sz="26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- </a:t>
            </a:r>
            <a:r>
              <a:rPr lang="ru-RU" sz="26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формировать у детей умение вести наблюдения за объектами живой и неживой природы.</a:t>
            </a:r>
          </a:p>
          <a:p>
            <a:pPr marL="0" indent="0" algn="ctr">
              <a:buNone/>
            </a:pPr>
            <a:r>
              <a:rPr lang="ru-RU" sz="26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- </a:t>
            </a:r>
            <a:r>
              <a:rPr lang="ru-RU" sz="26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развивать интерес у детей к наблюдениям, умение замечать изменения, происходящие в природе;</a:t>
            </a:r>
          </a:p>
          <a:p>
            <a:pPr marL="0" indent="0" algn="ctr">
              <a:buNone/>
            </a:pPr>
            <a:r>
              <a:rPr lang="ru-RU" sz="26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- </a:t>
            </a:r>
            <a:r>
              <a:rPr lang="ru-RU" sz="26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воспитывать у детей эмоциональное, положительное отношение к природе, умение видеть прекрасное в разное время года;</a:t>
            </a:r>
          </a:p>
          <a:p>
            <a:pPr marL="0" indent="0" algn="ctr">
              <a:buNone/>
            </a:pPr>
            <a:r>
              <a:rPr lang="ru-RU" sz="2600" i="1" dirty="0" smtClean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- </a:t>
            </a:r>
            <a:r>
              <a:rPr lang="ru-RU" sz="2600" i="1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воспитывать бережное отношение к природе.</a:t>
            </a:r>
          </a:p>
          <a:p>
            <a:pPr marL="0" indent="0" algn="ctr">
              <a:buNone/>
            </a:pPr>
            <a:endParaRPr lang="ru-RU" sz="3200" i="1" dirty="0" smtClean="0">
              <a:solidFill>
                <a:schemeClr val="bg1"/>
              </a:solidFill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762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3050" y="285750"/>
            <a:ext cx="6606056" cy="6457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   </a:t>
            </a:r>
          </a:p>
          <a:p>
            <a:pPr marL="0" indent="0">
              <a:buNone/>
            </a:pPr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>
              <a:buNone/>
            </a:pPr>
            <a:endParaRPr lang="ru-RU" sz="2800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>
              <a:buNone/>
            </a:pPr>
            <a:endParaRPr lang="ru-RU" i="1" dirty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just">
              <a:buNone/>
            </a:pPr>
            <a:r>
              <a:rPr lang="ru-RU" sz="28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	В процессе дидактических</a:t>
            </a:r>
          </a:p>
          <a:p>
            <a:pPr marL="0" indent="0" algn="just">
              <a:buNone/>
            </a:pPr>
            <a:r>
              <a:rPr lang="ru-RU" sz="2800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игр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учим составлять целое </a:t>
            </a:r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just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из частей,</a:t>
            </a:r>
            <a:r>
              <a:rPr lang="en-US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закреплять знания о врем</a:t>
            </a:r>
            <a:r>
              <a:rPr lang="en-US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t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нах года</a:t>
            </a: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4" name="Рисунок 3" descr="C:\Users\Наталья\Downloads\1667326607842 (1)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5850" y="304800"/>
            <a:ext cx="4210050" cy="6267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180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820" y="5124450"/>
            <a:ext cx="11541079" cy="14668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   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Занятия по ознакомлению с окружающим  помогают </a:t>
            </a:r>
            <a:r>
              <a:rPr lang="en-US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познакомить  детей </a:t>
            </a:r>
            <a:r>
              <a:rPr lang="en-US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c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характерными  </a:t>
            </a:r>
            <a:endParaRPr lang="en-US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для осени  изменениями.</a:t>
            </a: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5" name="Рисунок 4" descr="C:\Users\Наталья\Downloads\166732668861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199" y="247650"/>
            <a:ext cx="7124701" cy="487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67049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7" y="5537914"/>
            <a:ext cx="11539470" cy="13200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 descr="C:\Users\Наталья\Downloads\166733129730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1" y="285750"/>
            <a:ext cx="5848349" cy="605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591300" y="308104"/>
            <a:ext cx="5048250" cy="586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2800" i="1" dirty="0" smtClean="0">
                <a:solidFill>
                  <a:prstClr val="black"/>
                </a:solidFill>
                <a:latin typeface="Segoe Script" panose="030B0504020000000003" pitchFamily="66" charset="0"/>
              </a:rPr>
              <a:t>Через дидактические игры «С </a:t>
            </a:r>
            <a:r>
              <a:rPr lang="ru-RU" sz="2800" i="1" dirty="0">
                <a:solidFill>
                  <a:prstClr val="black"/>
                </a:solidFill>
                <a:latin typeface="Segoe Script" panose="030B0504020000000003" pitchFamily="66" charset="0"/>
              </a:rPr>
              <a:t>какого дерева лист », </a:t>
            </a:r>
          </a:p>
          <a:p>
            <a:pPr lvl="0" algn="ctr" defTabSz="91440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2800" i="1" dirty="0">
                <a:solidFill>
                  <a:prstClr val="black"/>
                </a:solidFill>
                <a:latin typeface="Segoe Script" panose="030B0504020000000003" pitchFamily="66" charset="0"/>
              </a:rPr>
              <a:t>« Найди листочек» формируем представления детей о </a:t>
            </a:r>
          </a:p>
          <a:p>
            <a:pPr lvl="0" algn="ctr" defTabSz="91440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2800" i="1" dirty="0" smtClean="0">
                <a:solidFill>
                  <a:prstClr val="black"/>
                </a:solidFill>
                <a:latin typeface="Segoe Script" panose="030B0504020000000003" pitchFamily="66" charset="0"/>
              </a:rPr>
              <a:t>названиях </a:t>
            </a:r>
            <a:r>
              <a:rPr lang="ru-RU" sz="2800" i="1" dirty="0">
                <a:solidFill>
                  <a:prstClr val="black"/>
                </a:solidFill>
                <a:latin typeface="Segoe Script" panose="030B0504020000000003" pitchFamily="66" charset="0"/>
              </a:rPr>
              <a:t>деревьев, умении находить </a:t>
            </a:r>
            <a:r>
              <a:rPr lang="ru-RU" sz="2800" i="1" dirty="0" smtClean="0">
                <a:solidFill>
                  <a:prstClr val="black"/>
                </a:solidFill>
                <a:latin typeface="Segoe Script" panose="030B0504020000000003" pitchFamily="66" charset="0"/>
              </a:rPr>
              <a:t>листочки </a:t>
            </a:r>
            <a:r>
              <a:rPr lang="ru-RU" sz="2800" i="1" dirty="0">
                <a:solidFill>
                  <a:prstClr val="black"/>
                </a:solidFill>
                <a:latin typeface="Segoe Script" panose="030B0504020000000003" pitchFamily="66" charset="0"/>
              </a:rPr>
              <a:t>по размеру и использовать в своей речи прилагательные </a:t>
            </a:r>
            <a:r>
              <a:rPr lang="ru-RU" sz="2800" i="1" dirty="0" smtClean="0">
                <a:solidFill>
                  <a:prstClr val="black"/>
                </a:solidFill>
                <a:latin typeface="Segoe Script" panose="030B0504020000000003" pitchFamily="66" charset="0"/>
              </a:rPr>
              <a:t>«</a:t>
            </a:r>
            <a:r>
              <a:rPr lang="ru-RU" sz="2800" i="1" dirty="0">
                <a:solidFill>
                  <a:prstClr val="black"/>
                </a:solidFill>
                <a:latin typeface="Segoe Script" panose="030B0504020000000003" pitchFamily="66" charset="0"/>
              </a:rPr>
              <a:t>большой « </a:t>
            </a:r>
            <a:r>
              <a:rPr lang="ru-RU" sz="2800" i="1" dirty="0" smtClean="0">
                <a:solidFill>
                  <a:prstClr val="black"/>
                </a:solidFill>
                <a:latin typeface="Segoe Script" panose="030B0504020000000003" pitchFamily="66" charset="0"/>
              </a:rPr>
              <a:t>»маленький»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730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9150" y="317772"/>
            <a:ext cx="6953250" cy="2006328"/>
          </a:xfrm>
        </p:spPr>
        <p:txBody>
          <a:bodyPr>
            <a:normAutofit/>
          </a:bodyPr>
          <a:lstStyle/>
          <a:p>
            <a:pPr algn="ctr"/>
            <a:endParaRPr lang="ru-RU" i="1" dirty="0" smtClean="0">
              <a:solidFill>
                <a:schemeClr val="bg1"/>
              </a:solidFill>
              <a:latin typeface="Segoe Script" panose="030B0504020000000003" pitchFamily="66" charset="0"/>
            </a:endParaRPr>
          </a:p>
          <a:p>
            <a:pPr marL="13716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Закрепляем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полученные </a:t>
            </a: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знания</a:t>
            </a:r>
          </a:p>
          <a:p>
            <a:pPr marL="137160" indent="0"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Segoe Script" panose="030B0504020000000003" pitchFamily="66" charset="0"/>
              </a:rPr>
              <a:t> </a:t>
            </a:r>
            <a:r>
              <a:rPr lang="ru-RU" i="1" dirty="0">
                <a:solidFill>
                  <a:schemeClr val="bg1"/>
                </a:solidFill>
                <a:latin typeface="Segoe Script" panose="030B0504020000000003" pitchFamily="66" charset="0"/>
              </a:rPr>
              <a:t>в продуктивной деятельности</a:t>
            </a:r>
            <a:endParaRPr lang="ru-RU" sz="2800" i="1" dirty="0">
              <a:solidFill>
                <a:schemeClr val="bg1"/>
              </a:solidFill>
              <a:latin typeface="Segoe Script" panose="030B0504020000000003" pitchFamily="66" charset="0"/>
            </a:endParaRPr>
          </a:p>
        </p:txBody>
      </p:sp>
      <p:pic>
        <p:nvPicPr>
          <p:cNvPr id="4" name="Рисунок 3" descr="C:\Users\Наталья\Downloads\1667328057386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887" y="781049"/>
            <a:ext cx="3941764" cy="476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Наталья\Downloads\166732811267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848350" y="2269411"/>
            <a:ext cx="4076700" cy="39673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13344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000">
        <p14:prism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731</TotalTime>
  <Words>291</Words>
  <Application>Microsoft Office PowerPoint</Application>
  <PresentationFormat>Произвольный</PresentationFormat>
  <Paragraphs>55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Проект  «Золотая  осень» </vt:lpstr>
      <vt:lpstr>Слайд 2</vt:lpstr>
      <vt:lpstr>Проблема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78</cp:revision>
  <dcterms:created xsi:type="dcterms:W3CDTF">2017-10-11T13:25:10Z</dcterms:created>
  <dcterms:modified xsi:type="dcterms:W3CDTF">2022-11-18T13:09:02Z</dcterms:modified>
</cp:coreProperties>
</file>