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CBC4E-1051-4EED-8406-09EA311F5ABD}" type="datetimeFigureOut">
              <a:rPr lang="ru-RU" smtClean="0"/>
              <a:t>14.08.2013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DE071-684E-45FC-8F49-708F772643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6549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CBC4E-1051-4EED-8406-09EA311F5ABD}" type="datetimeFigureOut">
              <a:rPr lang="ru-RU" smtClean="0"/>
              <a:t>14.08.2013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DE071-684E-45FC-8F49-708F772643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2590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CBC4E-1051-4EED-8406-09EA311F5ABD}" type="datetimeFigureOut">
              <a:rPr lang="ru-RU" smtClean="0"/>
              <a:t>14.08.2013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DE071-684E-45FC-8F49-708F772643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98236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CBC4E-1051-4EED-8406-09EA311F5ABD}" type="datetimeFigureOut">
              <a:rPr lang="ru-RU" smtClean="0"/>
              <a:t>14.08.2013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DE071-684E-45FC-8F49-708F772643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36473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CBC4E-1051-4EED-8406-09EA311F5ABD}" type="datetimeFigureOut">
              <a:rPr lang="ru-RU" smtClean="0"/>
              <a:t>14.08.2013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DE071-684E-45FC-8F49-708F772643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068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CBC4E-1051-4EED-8406-09EA311F5ABD}" type="datetimeFigureOut">
              <a:rPr lang="ru-RU" smtClean="0"/>
              <a:t>14.08.2013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DE071-684E-45FC-8F49-708F772643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78718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CBC4E-1051-4EED-8406-09EA311F5ABD}" type="datetimeFigureOut">
              <a:rPr lang="ru-RU" smtClean="0"/>
              <a:t>14.08.2013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DE071-684E-45FC-8F49-708F772643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30727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CBC4E-1051-4EED-8406-09EA311F5ABD}" type="datetimeFigureOut">
              <a:rPr lang="ru-RU" smtClean="0"/>
              <a:t>14.08.2013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DE071-684E-45FC-8F49-708F772643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5826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CBC4E-1051-4EED-8406-09EA311F5ABD}" type="datetimeFigureOut">
              <a:rPr lang="ru-RU" smtClean="0"/>
              <a:t>14.08.2013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DE071-684E-45FC-8F49-708F772643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06496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CBC4E-1051-4EED-8406-09EA311F5ABD}" type="datetimeFigureOut">
              <a:rPr lang="ru-RU" smtClean="0"/>
              <a:t>14.08.2013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DE071-684E-45FC-8F49-708F772643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7021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CBC4E-1051-4EED-8406-09EA311F5ABD}" type="datetimeFigureOut">
              <a:rPr lang="ru-RU" smtClean="0"/>
              <a:t>14.08.2013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DE071-684E-45FC-8F49-708F772643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43444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ECBC4E-1051-4EED-8406-09EA311F5ABD}" type="datetimeFigureOut">
              <a:rPr lang="ru-RU" smtClean="0"/>
              <a:t>14.08.2013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8DE071-684E-45FC-8F49-708F772643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992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62474" y="-1116836"/>
            <a:ext cx="6408714" cy="916367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2204864"/>
            <a:ext cx="5984756" cy="223224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851920" y="1196752"/>
            <a:ext cx="35838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КОНСУЛЬТАЦИЯ ДЛЯ РОДИТЕЛЕЙ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941821" y="4869160"/>
            <a:ext cx="378872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/>
              <a:t>РЕКОМЕНДАЦИИ </a:t>
            </a:r>
            <a:endParaRPr lang="ru-RU" b="1" dirty="0" smtClean="0"/>
          </a:p>
          <a:p>
            <a:pPr algn="ctr"/>
            <a:r>
              <a:rPr lang="ru-RU" b="1" dirty="0" smtClean="0"/>
              <a:t>ПО</a:t>
            </a:r>
            <a:r>
              <a:rPr lang="ru-RU" b="1" dirty="0" smtClean="0"/>
              <a:t>  ПРОВЕДЕНИЮ </a:t>
            </a:r>
            <a:endParaRPr lang="ru-RU" b="1" dirty="0" smtClean="0"/>
          </a:p>
          <a:p>
            <a:pPr algn="ctr"/>
            <a:r>
              <a:rPr lang="ru-RU" b="1" dirty="0" smtClean="0"/>
              <a:t>АРТИКУЛЯЦИОННОЙ</a:t>
            </a:r>
            <a:r>
              <a:rPr lang="ru-RU" b="1" dirty="0" smtClean="0"/>
              <a:t>  ГИМНАСТИКИ</a:t>
            </a:r>
            <a:endParaRPr lang="ru-RU" dirty="0" smtClean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533" y="2996952"/>
            <a:ext cx="4211960" cy="3152207"/>
          </a:xfrm>
          <a:prstGeom prst="rect">
            <a:avLst/>
          </a:prstGeom>
        </p:spPr>
      </p:pic>
      <p:pic>
        <p:nvPicPr>
          <p:cNvPr id="3" name="10 Дорожка 10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630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6" grpId="0" build="p"/>
      <p:bldP spid="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62474" y="-1116836"/>
            <a:ext cx="6408714" cy="916367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39952" y="764704"/>
            <a:ext cx="453650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Своевременное овладение правильной, чистой речью имеет важное значение для формирования полноценной личности. Человек с хорошо развитой речью легко вступает в общение, он может понятно выражать свои мысли и желания, задавать вопросы, договариваться о совместной деятельности. И наоборот, неясная речь весьма затрудняет взаимоотношения с окружающими и нередко накладывает тяжёлый отпечаток на характер человека. Правильная, хорошо развитая речь является одним из основных показателей готовности ребёнка к успешному обучению в школе.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Одним из условий нормального становления звукопроизношения является полноценная работа артикуляционного аппарата.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23528" y="715798"/>
            <a:ext cx="3824183" cy="5161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149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62474" y="-1116836"/>
            <a:ext cx="6408714" cy="916367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18359" y="4509120"/>
            <a:ext cx="849694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Работа по развитию основных движений органов артикуляционного аппарата проводится в форме артикуляционной гимнастики. 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Цель артикуляционной гимнастики - выработка полноценных движений и определенных положений органов артикуляционного аппарата, необходимых для правильного произношения звуков.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0" y="699120"/>
            <a:ext cx="5080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900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62474" y="-1116836"/>
            <a:ext cx="6408714" cy="916367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16632"/>
            <a:ext cx="7199391" cy="171907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46351" y="4221088"/>
            <a:ext cx="86409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Выполнение артикуляционных упражнений полезно в любом возрасте, так как четка артикуляция – основа хорошей дикции. Артикуляционные упражнения для детей с нарушениями звукопроизношения – необходимость. Они подготавливают артикуляционный аппарат ребенка к постановке звуков (это задача логопеда). Четкие ощущения от органов артикуляционного аппарата – основа для овладения навыком письма.  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7892" y="1470585"/>
            <a:ext cx="5194837" cy="2564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149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62474" y="-1116836"/>
            <a:ext cx="6408714" cy="916367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280239"/>
            <a:ext cx="7199391" cy="165201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46351" y="4581128"/>
            <a:ext cx="864095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1. Артикуляционная гимнастика обязательно должна проводиться систематично, в противном случае новый навык не закрепиться. Желательно заниматься 2 раза в день (лучше, чтобы после последнего приема пищи прошло не менее 1 часа).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6960" y="4631168"/>
            <a:ext cx="851362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2. В процессе выполнения необходимо следить за качеством выполнения движений, снижение качества – признак переутомления, лучше этого не допускать.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3127" y="4660687"/>
            <a:ext cx="862035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3. Артикуляционные упражнения необходимо выполнять перед зеркалом. Размер зеркала должен быть таким, чтобы ребенок видел в нем себя и взрослого.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66960" y="4681325"/>
            <a:ext cx="85388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4. В начале занятий упражнения нужно выполнять в медленном темпе.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6351" y="4600398"/>
            <a:ext cx="86865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5. Прежде чем начать занятия, лучше познакомить ребенка с названиями артикуляционных органов. Такое знакомство лучше провести в форме сказки. В результате ребенок должен усвоить названия органов: зубы, нижняя и верхняя губа, небо, язык.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66960" y="4713008"/>
            <a:ext cx="86865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6. Все упражнения должны выполняться точно и плавно, иначе артикуляционная гимнастика не имеет смысла.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9738" y="3965574"/>
            <a:ext cx="859974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7. Важно сформировать у ребенка мотивацию к занятиям артикуляционной гимнастикой, ни в коем случае нельзя заставлять детей выполнять эти упражнения, однако необходимо постоянно стимулировать. Например, рассказать ребенку, что герой любимого мультфильма только  покажет ребенку новую серию только в том случае, если ребенок выполнит упражнения. Если у ребенка долго не получалось выполнить то или иное упражнение и вот, наконец, получилось, можно купить торт и отпраздновать это событие.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479212"/>
            <a:ext cx="1872208" cy="224664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1513167"/>
            <a:ext cx="1793160" cy="2279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467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7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4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4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4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xit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2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63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64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65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9" dur="17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7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7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83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84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5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86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xit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9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04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05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06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07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11" dur="17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7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7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75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7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7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3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25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26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27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28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32" dur="175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75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75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46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47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48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49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53" dur="175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175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75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6" grpId="2"/>
      <p:bldP spid="7" grpId="0"/>
      <p:bldP spid="7" grpId="1"/>
      <p:bldP spid="7" grpId="2"/>
      <p:bldP spid="8" grpId="0" build="allAtOnce"/>
      <p:bldP spid="8" grpId="1" build="allAtOnce"/>
      <p:bldP spid="9" grpId="0"/>
      <p:bldP spid="9" grpId="1"/>
      <p:bldP spid="9" grpId="2"/>
      <p:bldP spid="10" grpId="0" build="allAtOnce"/>
      <p:bldP spid="10" grpId="1" build="allAtOnce"/>
      <p:bldP spid="11" grpId="0" build="allAtOnce"/>
      <p:bldP spid="11" grpId="1" build="allAtOnce"/>
      <p:bldP spid="12" grpId="0" build="allAtOnce"/>
      <p:bldP spid="12" grpId="1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62474" y="-1116836"/>
            <a:ext cx="6408714" cy="916367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1521" y="836712"/>
            <a:ext cx="8568952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Поначалу артикуляционную гимнастику необходимо выполнять перед зеркалом. Ребенок должен видеть, что язык делает. Мы, взрослые, не задумываемся, где находится в данный момент язык (за верхними зубами или за нижними). У нас артикуляция - автоматизированный навык, а ребенку необходимо через зрительное восприятие обрести этот автоматизм, постоянно упражняясь.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    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Не огорчайтесь, если некоторые упражнения не будут получаться с первого раза даже у вас. Попробуйте повторить их вместе с ребенком, признаваясь ему: "Смотри, у меня тоже не получается, давай вместе попробуем". Будьте терпеливы, ласковы и спокойны, и все получится.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55791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62474" y="-1116836"/>
            <a:ext cx="6408714" cy="916367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3528" y="1021378"/>
            <a:ext cx="8496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Артикуляционную гимнастику лучше всего проводить в виде сказки, 5-7 минут.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009" y="2564904"/>
            <a:ext cx="9144000" cy="304843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23528" y="2924944"/>
            <a:ext cx="1142631" cy="149271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737" y="4509120"/>
            <a:ext cx="894843" cy="63275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3435916"/>
            <a:ext cx="1556787" cy="186157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7343" y="2564904"/>
            <a:ext cx="906257" cy="126876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03247" y="2543761"/>
            <a:ext cx="864096" cy="88533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2543761"/>
            <a:ext cx="1533214" cy="216826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5021" y="2401285"/>
            <a:ext cx="1128555" cy="159599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45775" y="3627893"/>
            <a:ext cx="1491087" cy="143499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68305" y="4064802"/>
            <a:ext cx="1295983" cy="1427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455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5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1150" fill="hold">
                                          <p:stCondLst>
                                            <p:cond delay="11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1150" fill="hold">
                                          <p:stCondLst>
                                            <p:cond delay="23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1150" fill="hold">
                                          <p:stCondLst>
                                            <p:cond delay="34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1150" fill="hold">
                                          <p:stCondLst>
                                            <p:cond delay="4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62474" y="-1116836"/>
            <a:ext cx="6408714" cy="916367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46351" y="818124"/>
            <a:ext cx="8640960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Закрепление любого навыка требует систематического повторения, поэтому желательно проводить артикуляционную гимнастику систематически, раза два в день (утром и вечером); это возможно при включении ее в домашние задания.</a:t>
            </a:r>
          </a:p>
          <a:p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    Упражнение не должно доводить орган до переутомления. Первым признаком утомления является снижение качества движения, что и является показателем к временному прекращению данного упражнения.</a:t>
            </a:r>
          </a:p>
          <a:p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   Дозировка количества одного и того же упражнения должна быть строго индивидуальной как для каждого  ребенка, так и для каждого данного периода работы с ним. На первых занятиях иногда приходится ограничиваться только двумя повторениями упражнений в связи с повышенной истощаемостью упражняемой мышцы.</a:t>
            </a:r>
          </a:p>
          <a:p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      В дальнейшем можно доводить их до 10—20 повторений, а при условии коротких перерывов и еще увеличивать их число.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52061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62474" y="-1116836"/>
            <a:ext cx="6408714" cy="916367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23528" y="476672"/>
            <a:ext cx="8568952" cy="59093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Предлагаем вам несколько несложных  </a:t>
            </a:r>
          </a:p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упражнений </a:t>
            </a:r>
          </a:p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из артикуляционной гимнастики!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15785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62474" y="-1116836"/>
            <a:ext cx="6408714" cy="916367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406873"/>
            <a:ext cx="3367644" cy="424549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3568" y="476672"/>
            <a:ext cx="309634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  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ЧАСИКИ   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Влево – вправо,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Влево - вправо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Мой язык скользит лукаво.</a:t>
            </a:r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605979"/>
            <a:ext cx="3998976" cy="5718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425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62474" y="-1116836"/>
            <a:ext cx="6408714" cy="916367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9" y="3068960"/>
            <a:ext cx="4559419" cy="330323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21802" y="836712"/>
            <a:ext cx="3131691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ЗАБОРЧИК</a:t>
            </a: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Зубы ровно мы смыкаем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  И заборчик получаем.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5085" y="654144"/>
            <a:ext cx="3998976" cy="5718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640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62474" y="-1116836"/>
            <a:ext cx="6408714" cy="916367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5576" y="2686202"/>
            <a:ext cx="3369173" cy="371012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19673" y="663558"/>
            <a:ext cx="3421899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ГАРМОШКА</a:t>
            </a: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 небу язычок прижми,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Челюсть ниже опусти.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Рот открой, потом прикрой.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Гармонист ты неплохой.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6831" y="605979"/>
            <a:ext cx="3998976" cy="5718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654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2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2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12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125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62474" y="-1116836"/>
            <a:ext cx="6408714" cy="916367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2780928"/>
            <a:ext cx="2374003" cy="378285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23523" y="548680"/>
            <a:ext cx="3056478" cy="25237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МАЛЯР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Красить потолок пора,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Пригласили маляра.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Челюсть ниже опускаем,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Язык к нёбу поднимаем,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Поведем вперед - назад-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Наш маляр работе рад.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692696"/>
            <a:ext cx="3998976" cy="5718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444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62474" y="-1116836"/>
            <a:ext cx="6408714" cy="916367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99592" y="2492896"/>
            <a:ext cx="2770999" cy="386847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73993" y="692696"/>
            <a:ext cx="3164456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БАРАБАНЩИК</a:t>
            </a: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Барабанщик очень занят,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Барабанщик барабанит.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4639" y="630102"/>
            <a:ext cx="3998976" cy="5718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13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62474" y="-1116836"/>
            <a:ext cx="6408714" cy="916367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1560" y="2492896"/>
            <a:ext cx="4283968" cy="454018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9512" y="609322"/>
            <a:ext cx="4528291" cy="19082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ВКУСНОЕ ВАРЕНЬЕ</a:t>
            </a: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Ох и вкусное варенье!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Жаль осталось на губе.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Язычок я подниму и остатки оближу.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221" y="609322"/>
            <a:ext cx="3998976" cy="5718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085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62474" y="-1116836"/>
            <a:ext cx="6408714" cy="916367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646052"/>
            <a:ext cx="2808312" cy="397150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55576" y="620688"/>
            <a:ext cx="3258521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ГРИБОК</a:t>
            </a: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Широко открою рот,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Будто щёлкну я вот-вот.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Присосу язык на нёбо,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Челюсть вниз и вся учёба.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605979"/>
            <a:ext cx="3998976" cy="5718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448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62474" y="-1116836"/>
            <a:ext cx="6408714" cy="916367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95536" y="2996952"/>
            <a:ext cx="3252584" cy="404190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11560" y="620688"/>
            <a:ext cx="3454728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ГОРКА</a:t>
            </a:r>
          </a:p>
          <a:p>
            <a:pPr algn="ctr"/>
            <a:endParaRPr lang="ru-RU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Спинка язычка сейчас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Станет горочкой у нас.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Ну-ка, горка, поднимись!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Мы помчимся с горки вниз.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648853"/>
            <a:ext cx="3998976" cy="5718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619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62474" y="-1116836"/>
            <a:ext cx="6408714" cy="916367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254463" y="692696"/>
            <a:ext cx="662473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Надеемся, что предложенные  упражнения помогут  Вам и вашему любимому  ребенку провести время  дома с пользой!</a:t>
            </a:r>
            <a:endParaRPr lang="ru-RU" sz="4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541486"/>
            <a:ext cx="523875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346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62474" y="-1116836"/>
            <a:ext cx="6408714" cy="916367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73813" y="1313493"/>
            <a:ext cx="5186035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7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СПАСИБО</a:t>
            </a:r>
          </a:p>
          <a:p>
            <a:pPr algn="ctr"/>
            <a:r>
              <a:rPr lang="ru-RU" sz="7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ЗА</a:t>
            </a:r>
            <a:br>
              <a:rPr lang="ru-RU" sz="7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7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ВНИМАНИЕ!</a:t>
            </a:r>
            <a:endParaRPr lang="ru-RU" sz="7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29576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49934" y="-1146694"/>
            <a:ext cx="6408714" cy="916367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33360" y="548680"/>
            <a:ext cx="547868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При подготовке презентации </a:t>
            </a:r>
          </a:p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использованы следующие источники:</a:t>
            </a: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48194" y="1656676"/>
            <a:ext cx="864096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Алмазова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Е.С. Логопедическая работа по восстановлению голоса у детей: практическое пособие. – М., 2005. 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Волосовец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Т.В.,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Агаева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В.Е. Логопедическая работа при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ринолалии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/Логопедия: методические традиции и новаторство./Под ред.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С.Н.Шаховской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Т.В.Волосовец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– М.,2003. 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Косинова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М.К. Уроки логопеда. Игры для развития речи. – М., 2004. 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Правдина О.В. Логопедия. – М., 1973. 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Хватцев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М.Е. Логопедия. – М., 1959. </a:t>
            </a:r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251520" y="4190714"/>
            <a:ext cx="76331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http://www.tc-sfera.ru/posts/rekomendacii-dlya-roditeley-eta-nuzhnaya-artikulyacionnaya-gimnastika</a:t>
            </a:r>
            <a:endParaRPr lang="ru-RU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251520" y="4498491"/>
            <a:ext cx="30725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http://logomag.ru/blog/gimnastika/21/</a:t>
            </a:r>
            <a:endParaRPr lang="ru-RU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251520" y="4806267"/>
            <a:ext cx="29524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http://ds212.centerstart.ru/node/120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077264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2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706</Words>
  <Application>Microsoft Office PowerPoint</Application>
  <PresentationFormat>Экран (4:3)</PresentationFormat>
  <Paragraphs>87</Paragraphs>
  <Slides>20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Галинка</dc:creator>
  <cp:lastModifiedBy>Галинка</cp:lastModifiedBy>
  <cp:revision>13</cp:revision>
  <dcterms:created xsi:type="dcterms:W3CDTF">2013-08-14T05:12:31Z</dcterms:created>
  <dcterms:modified xsi:type="dcterms:W3CDTF">2013-08-14T08:03:48Z</dcterms:modified>
</cp:coreProperties>
</file>