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7" r:id="rId13"/>
    <p:sldId id="269" r:id="rId14"/>
    <p:sldId id="270" r:id="rId15"/>
    <p:sldId id="266" r:id="rId16"/>
    <p:sldId id="271" r:id="rId17"/>
    <p:sldId id="273" r:id="rId18"/>
    <p:sldId id="274" r:id="rId19"/>
    <p:sldId id="276" r:id="rId20"/>
    <p:sldId id="277" r:id="rId21"/>
    <p:sldId id="278" r:id="rId22"/>
    <p:sldId id="27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3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6709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0987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784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55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42682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3514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7109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8409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8130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3168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80272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5462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108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9757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4534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6214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634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  <p:sldLayoutId id="2147483875" r:id="rId16"/>
  </p:sldLayoutIdLst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6" y="2382591"/>
            <a:ext cx="7766936" cy="1275008"/>
          </a:xfrm>
        </p:spPr>
        <p:txBody>
          <a:bodyPr/>
          <a:lstStyle/>
          <a:p>
            <a:pPr algn="ctr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 коррекционно-познавательной направленности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«Овощи и фрукты»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6" y="2871988"/>
            <a:ext cx="9568765" cy="368335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Clr>
                <a:srgbClr val="90C226"/>
              </a:buClr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МБДОУ 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№19»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Clr>
                <a:srgbClr val="90C226"/>
              </a:buClr>
            </a:pP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младше-средняя 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Clr>
                <a:srgbClr val="90C226"/>
              </a:buClr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коррекционная группа</a:t>
            </a:r>
          </a:p>
          <a:p>
            <a:pPr lvl="0" algn="ctr">
              <a:buClr>
                <a:srgbClr val="90C226"/>
              </a:buClr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891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14:window dir="vert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82" y="5898524"/>
            <a:ext cx="11372045" cy="9594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     Обучаем обводке нарисованных объектов и приемам однонаправленного закрашивания, не выходя за пределы заданного контура.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772" y="218941"/>
            <a:ext cx="7018986" cy="558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7673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425" y="5718220"/>
            <a:ext cx="11475076" cy="1044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    Учим составлять сюжетное изображение в пределах ограниченной плоскости, опираясь на словесные указания педагога.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406" y="154546"/>
            <a:ext cx="8087931" cy="547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7653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82" y="5821251"/>
            <a:ext cx="11487955" cy="1036749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Clr>
                <a:srgbClr val="90C226"/>
              </a:buClr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                       </a:t>
            </a:r>
            <a:r>
              <a:rPr lang="ru-RU" sz="11200" dirty="0" smtClean="0">
                <a:latin typeface="Constantia" panose="02030602050306030303" pitchFamily="18" charset="0"/>
              </a:rPr>
              <a:t>Учим узнавать и называть обследуемые объекты на ощупь в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11200" dirty="0">
                <a:latin typeface="Constantia" panose="02030602050306030303" pitchFamily="18" charset="0"/>
              </a:rPr>
              <a:t> </a:t>
            </a:r>
            <a:r>
              <a:rPr lang="ru-RU" sz="11200" dirty="0" smtClean="0">
                <a:latin typeface="Constantia" panose="02030602050306030303" pitchFamily="18" charset="0"/>
              </a:rPr>
              <a:t>                   </a:t>
            </a:r>
            <a:r>
              <a:rPr lang="ru-RU" sz="1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nstantia" panose="02030602050306030303" pitchFamily="18" charset="0"/>
              </a:rPr>
              <a:t>дидактической  </a:t>
            </a:r>
            <a:r>
              <a:rPr lang="ru-RU" sz="11200" dirty="0">
                <a:solidFill>
                  <a:prstClr val="black">
                    <a:lumMod val="75000"/>
                    <a:lumOff val="25000"/>
                  </a:prstClr>
                </a:solidFill>
                <a:latin typeface="Constantia" panose="02030602050306030303" pitchFamily="18" charset="0"/>
              </a:rPr>
              <a:t>игре «Чудесный мешочек».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11200" dirty="0" smtClean="0">
                <a:latin typeface="Constantia" panose="02030602050306030303" pitchFamily="18" charset="0"/>
              </a:rPr>
              <a:t> </a:t>
            </a:r>
            <a:endParaRPr lang="ru-RU" sz="11200" dirty="0">
              <a:latin typeface="Constantia" panose="0203060205030603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558" y="309093"/>
            <a:ext cx="7727324" cy="539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986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975" y="5409127"/>
            <a:ext cx="10509160" cy="12041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Constantia" panose="02030602050306030303" pitchFamily="18" charset="0"/>
              </a:rPr>
              <a:t>         </a:t>
            </a:r>
            <a:r>
              <a:rPr lang="ru-RU" sz="2800" dirty="0" smtClean="0">
                <a:latin typeface="Constantia" panose="02030602050306030303" pitchFamily="18" charset="0"/>
              </a:rPr>
              <a:t>Развиваем внимательность, интерес к поиску и анализу      объектов, воспринимаемых с помощью зрения в процессе</a:t>
            </a:r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nstantia" panose="02030602050306030303" pitchFamily="18" charset="0"/>
              </a:rPr>
              <a:t> 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nstantia" panose="02030602050306030303" pitchFamily="18" charset="0"/>
              </a:rPr>
              <a:t>дидактического упражнения 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onstantia" panose="02030602050306030303" pitchFamily="18" charset="0"/>
              </a:rPr>
              <a:t>«Сварим компот из яблок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nstantia" panose="02030602050306030303" pitchFamily="18" charset="0"/>
              </a:rPr>
              <a:t>».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101" y="193183"/>
            <a:ext cx="8603088" cy="521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888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6" y="5589430"/>
            <a:ext cx="11706896" cy="117841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/>
              <a:t>         </a:t>
            </a:r>
            <a:r>
              <a:rPr lang="ru-RU" sz="112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Дидактическое упражнение «Собери в корзинку овощи (фрукты)»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помогает активизировать, стимулировать и тренировать зрительные функции глаз детей</a:t>
            </a:r>
            <a:r>
              <a:rPr lang="ru-RU" sz="3100" dirty="0" smtClean="0">
                <a:latin typeface="Constantia" panose="02030602050306030303" pitchFamily="18" charset="0"/>
              </a:rPr>
              <a:t>..</a:t>
            </a:r>
            <a:endParaRPr lang="ru-RU" sz="3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225" y="244699"/>
            <a:ext cx="7328079" cy="520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8398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017" y="5563673"/>
            <a:ext cx="11294772" cy="1088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                  Закрепляем полученные знания в продуктивной       </a:t>
            </a:r>
          </a:p>
          <a:p>
            <a:pPr marL="0" indent="0">
              <a:buNone/>
            </a:pPr>
            <a:r>
              <a:rPr lang="ru-RU" sz="2800" dirty="0">
                <a:latin typeface="Constantia" panose="02030602050306030303" pitchFamily="18" charset="0"/>
              </a:rPr>
              <a:t> </a:t>
            </a:r>
            <a:r>
              <a:rPr lang="ru-RU" sz="2800" dirty="0" smtClean="0">
                <a:latin typeface="Constantia" panose="02030602050306030303" pitchFamily="18" charset="0"/>
              </a:rPr>
              <a:t>                                           деятельности.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33" y="167424"/>
            <a:ext cx="8448540" cy="52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3554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576" y="5640946"/>
            <a:ext cx="11539471" cy="121705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   </a:t>
            </a:r>
            <a:r>
              <a:rPr lang="ru-RU" sz="2800" dirty="0" smtClean="0">
                <a:latin typeface="Constantia" panose="02030602050306030303" pitchFamily="18" charset="0"/>
              </a:rPr>
              <a:t>Учим внимательно, целенаправленно и последовательно рассматривать сюжетные картины, выделяя объекты и их действия.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076" y="180304"/>
            <a:ext cx="7109138" cy="546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3666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093" y="5602310"/>
            <a:ext cx="11539470" cy="12556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Constantia" panose="02030602050306030303" pitchFamily="18" charset="0"/>
              </a:rPr>
              <a:t> </a:t>
            </a:r>
            <a:r>
              <a:rPr lang="ru-RU" sz="2800" dirty="0" smtClean="0">
                <a:latin typeface="Constantia" panose="02030602050306030303" pitchFamily="18" charset="0"/>
              </a:rPr>
              <a:t>     Аппликационная лепка помогает развивать силу, точность мелкой мускулатуры , гибкость и подвижность кистей и пальцев рук детей.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012" y="167425"/>
            <a:ext cx="7817475" cy="525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238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851" y="5640946"/>
            <a:ext cx="11423560" cy="12170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   Классификация овощей и фруктов на дидактическом панно </a:t>
            </a:r>
          </a:p>
          <a:p>
            <a:pPr marL="0" indent="0">
              <a:buNone/>
            </a:pPr>
            <a:r>
              <a:rPr lang="ru-RU" sz="2800" dirty="0">
                <a:latin typeface="Constantia" panose="02030602050306030303" pitchFamily="18" charset="0"/>
              </a:rPr>
              <a:t> </a:t>
            </a:r>
            <a:r>
              <a:rPr lang="ru-RU" sz="2800" dirty="0" smtClean="0">
                <a:latin typeface="Constantia" panose="02030602050306030303" pitchFamily="18" charset="0"/>
              </a:rPr>
              <a:t>                                          «Сад-огород».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620" y="241478"/>
            <a:ext cx="7109138" cy="518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6147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67424" y="5666704"/>
            <a:ext cx="10663707" cy="97996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Constantia" pitchFamily="18" charset="0"/>
              </a:rPr>
              <a:t>      Итоговое мероприятие в форме музыкального развлечения по теме проекта.</a:t>
            </a:r>
            <a:endParaRPr lang="ru-RU" sz="2800" dirty="0">
              <a:latin typeface="Constant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6828" y="347730"/>
            <a:ext cx="7675809" cy="525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67425"/>
            <a:ext cx="10488650" cy="6581105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Актуальность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 детей с патологией зрения наблюдаются затруднения в развитии элементарных сенсорных функций и, развивающихся на их основе, психических процессов: восприятия, воображения, памяти, речи.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Зрительные восприятия у слабовидящих детей отличаются большой замедленностью, узостью обзора, сниженной точностью. Зрительные представления менее четкие и яркие, нередко искаженные. В то же время зрение остается ведущим анализатором, так как слабовидящий ребенок использует его как основное средство восприятия.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Сужение объема воспринимаемого пространства, бедность зрительных представлений, не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зрительных образов, ограниченность поля предметно-практической и иной деятельности затрудняют развитие словаря, приводя к проблемам в развитии связной речи.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Наблюдаемые проблемы у детей с нарушением зрения решаем на основе доступных и близких им лексических тем. Поэтому, не случайно, в начале учебного года для осуществления проектной деятельности была взята тема «Овощи и фрукты», так как с ними дети постоянно сталкиваются в повседневной жизни.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3096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45000">
        <p14:prism isInverted="1"/>
      </p:transition>
    </mc:Choice>
    <mc:Fallback>
      <p:transition spd="slow" advTm="4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50067" y="5937161"/>
            <a:ext cx="8596668" cy="6837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Constantia" pitchFamily="18" charset="0"/>
              </a:rPr>
              <a:t>Подарки осени</a:t>
            </a:r>
            <a:endParaRPr lang="ru-RU" sz="2800" dirty="0">
              <a:latin typeface="Constant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6073" y="566670"/>
            <a:ext cx="7920507" cy="5148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5" y="5787883"/>
            <a:ext cx="10797742" cy="88981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sz="2800" dirty="0" smtClean="0">
                <a:latin typeface="Constantia" pitchFamily="18" charset="0"/>
              </a:rPr>
              <a:t>Семинар-практикум для родителей по теме проекта </a:t>
            </a:r>
            <a:endParaRPr lang="ru-RU" sz="2800" dirty="0">
              <a:latin typeface="Constant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5770" y="373487"/>
            <a:ext cx="7997780" cy="5215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Tm="5000">
        <p14:pan dir="u"/>
      </p:transition>
    </mc:Choice>
    <mc:Fallback>
      <p:transition spd="slow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8040" y="5872766"/>
            <a:ext cx="8596668" cy="6954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Constantia" panose="02030602050306030303" pitchFamily="18" charset="0"/>
              </a:rPr>
              <a:t>Спасибо за внимание!</a:t>
            </a:r>
            <a:endParaRPr lang="ru-RU" sz="3600" dirty="0">
              <a:latin typeface="Constantia" panose="0203060205030603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980" y="180304"/>
            <a:ext cx="8847786" cy="566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1914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668"/>
            <a:ext cx="9909100" cy="6413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Расширить и систематизировать знания детей об овощах и фруктах путем подбора методов и приемов, предусматривающих интеграцию действий педагогов и родителей, а также обеспечивающих позитивную социализацию и индивидуализацию воспитанников с нарушением зрения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666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20000">
        <p14:prism isInverted="1"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4546"/>
            <a:ext cx="9818948" cy="6542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Учить детей узнавать, называть фрукты и овощи на предметных и сюжетных картинках, соотносить натуральные объекты с их цветными, силуэтными изображениями.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умение детей обследовать овощи и фрукты, выделяя их основные признаки и свойства 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(цвет, форму, величину, вкус, запах) с использованием зрения и других сохранных анализаторов.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Стимулировать зрительно-поисковую деятельность, устанавливая простейшие взаимосвязи между условиями осеннего времени года и состоянием растительности.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Развивать у детей самостоятельность, социальную уверенность, позитивное отношение к себе и окружающему миру.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Обеспечить конструктивное сотрудничество с родителями, оказывая квалифицированную педагогическую помощь семье в вопросах развития, воспитания, охраны и укрепления здоровья детей.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762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45000">
        <p14:prism isInverted="1"/>
      </p:transition>
    </mc:Choice>
    <mc:Fallback>
      <p:transition spd="slow" advTm="4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3792" y="5422005"/>
            <a:ext cx="10779616" cy="143599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                Дидактическое упражнение «Узнай и назови» даёт возможность учить детей узнавать, называть и показывать объекты, представленные   в     наложенном и зашумленном изображении.</a:t>
            </a:r>
            <a:endParaRPr lang="ru-RU" sz="2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408" y="0"/>
            <a:ext cx="7489065" cy="542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2422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13" y="5743977"/>
            <a:ext cx="11281893" cy="11140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    В процессе дидактических игр учим составлять целое из частей, подбирать изображение объекта к его силуэту.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530" y="167425"/>
            <a:ext cx="7340957" cy="557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80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821" y="5576552"/>
            <a:ext cx="11024314" cy="1281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    Обучаем способам обследовательских действий овощей зрительно-осязательным способом с помощью одной, двух рук и отдельными пальцами.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952" y="231820"/>
            <a:ext cx="8049296" cy="534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7049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7" y="5537914"/>
            <a:ext cx="11539470" cy="132008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Через  дидактические игры «Угадай на вкус», «Узнай по </a:t>
            </a:r>
            <a:r>
              <a:rPr lang="ru-RU" sz="2800" dirty="0" err="1" smtClean="0">
                <a:latin typeface="Constantia" panose="02030602050306030303" pitchFamily="18" charset="0"/>
              </a:rPr>
              <a:t>запаху»обучаем</a:t>
            </a:r>
            <a:r>
              <a:rPr lang="ru-RU" sz="2800" dirty="0" smtClean="0">
                <a:latin typeface="Constantia" panose="02030602050306030303" pitchFamily="18" charset="0"/>
              </a:rPr>
              <a:t> детей </a:t>
            </a:r>
            <a:r>
              <a:rPr lang="ru-RU" sz="2800" dirty="0" err="1" smtClean="0">
                <a:latin typeface="Constantia" panose="02030602050306030303" pitchFamily="18" charset="0"/>
              </a:rPr>
              <a:t>полисенсорному</a:t>
            </a:r>
            <a:r>
              <a:rPr lang="ru-RU" sz="2800" dirty="0" smtClean="0">
                <a:latin typeface="Constantia" panose="02030602050306030303" pitchFamily="18" charset="0"/>
              </a:rPr>
              <a:t> обследованию объектов с привлечением сохранных          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nstantia" panose="02030602050306030303" pitchFamily="18" charset="0"/>
              </a:rPr>
              <a:t>анализаторов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onstantia" panose="02030602050306030303" pitchFamily="18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104" y="218941"/>
            <a:ext cx="7662930" cy="531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730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699" y="5962918"/>
            <a:ext cx="10921284" cy="895081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Constantia" panose="02030602050306030303" pitchFamily="18" charset="0"/>
              </a:rPr>
              <a:t>     Формируем умение замечать и вербально  отражать изменения в предметном ряду.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286" y="218942"/>
            <a:ext cx="7598534" cy="574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3344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459</TotalTime>
  <Words>619</Words>
  <Application>Microsoft Office PowerPoint</Application>
  <PresentationFormat>Произвольный</PresentationFormat>
  <Paragraphs>50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Грань</vt:lpstr>
      <vt:lpstr>  Проект коррекционно-познавательной направленности «Овощи и фрукты»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Sergey</cp:lastModifiedBy>
  <cp:revision>39</cp:revision>
  <dcterms:created xsi:type="dcterms:W3CDTF">2017-10-11T13:25:10Z</dcterms:created>
  <dcterms:modified xsi:type="dcterms:W3CDTF">2017-11-28T18:03:43Z</dcterms:modified>
</cp:coreProperties>
</file>